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14"/>
  </p:notesMasterIdLst>
  <p:sldIdLst>
    <p:sldId id="256" r:id="rId3"/>
    <p:sldId id="257" r:id="rId4"/>
    <p:sldId id="269" r:id="rId5"/>
    <p:sldId id="270" r:id="rId6"/>
    <p:sldId id="273" r:id="rId7"/>
    <p:sldId id="274" r:id="rId8"/>
    <p:sldId id="262" r:id="rId9"/>
    <p:sldId id="263" r:id="rId10"/>
    <p:sldId id="264" r:id="rId11"/>
    <p:sldId id="265" r:id="rId12"/>
    <p:sldId id="259" r:id="rId13"/>
  </p:sldIdLst>
  <p:sldSz cx="9144000" cy="5143500" type="screen16x9"/>
  <p:notesSz cx="6858000" cy="9144000"/>
  <p:embeddedFontLst>
    <p:embeddedFont>
      <p:font typeface="Audiowide" panose="02000503000000020004" pitchFamily="2" charset="0"/>
      <p:regular r:id="rId15"/>
    </p:embeddedFont>
    <p:embeddedFont>
      <p:font typeface="Helvetica Neue Light" panose="02000403000000020004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6D5"/>
    <a:srgbClr val="42416D"/>
    <a:srgbClr val="290E48"/>
    <a:srgbClr val="AD0461"/>
    <a:srgbClr val="04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709"/>
  </p:normalViewPr>
  <p:slideViewPr>
    <p:cSldViewPr snapToGrid="0">
      <p:cViewPr varScale="1">
        <p:scale>
          <a:sx n="142" d="100"/>
          <a:sy n="142" d="100"/>
        </p:scale>
        <p:origin x="55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7cfdbd564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387cfdbd564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7cfdbd564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387cfdbd564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7cfdbd56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387cfdbd56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717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7cfdbd564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87cfdbd564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7418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6972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7cfdbd564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7cfdbd564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373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7cfdbd564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87cfdbd564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7cfdbd56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387cfdbd56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7cfdbd564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387cfdbd564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slide 1">
  <p:cSld name="Custom Layout 2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/>
        </p:nvSpPr>
        <p:spPr>
          <a:xfrm>
            <a:off x="0" y="4867500"/>
            <a:ext cx="3087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D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‹N›</a:t>
            </a:fld>
            <a:endParaRPr sz="800" b="0" i="0" u="none" strike="noStrike" cap="none">
              <a:solidFill>
                <a:srgbClr val="3D3C3B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 amt="6000"/>
          </a:blip>
          <a:srcRect/>
          <a:stretch/>
        </p:blipFill>
        <p:spPr>
          <a:xfrm>
            <a:off x="3378625" y="2347025"/>
            <a:ext cx="5765376" cy="27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08977" y="2291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None/>
              <a:defRPr sz="2200" i="0" u="none" strike="noStrike" cap="none">
                <a:solidFill>
                  <a:srgbClr val="701C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07" name="Google Shape;1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74125" y="0"/>
            <a:ext cx="6369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7"/>
          <p:cNvSpPr txBox="1"/>
          <p:nvPr/>
        </p:nvSpPr>
        <p:spPr>
          <a:xfrm>
            <a:off x="3321725" y="347950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3321725" y="1236181"/>
            <a:ext cx="542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3321725" y="2124413"/>
            <a:ext cx="5637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7"/>
          <p:cNvSpPr txBox="1"/>
          <p:nvPr/>
        </p:nvSpPr>
        <p:spPr>
          <a:xfrm>
            <a:off x="3321725" y="3012644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321725" y="3900875"/>
            <a:ext cx="542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7"/>
          <p:cNvSpPr txBox="1"/>
          <p:nvPr/>
        </p:nvSpPr>
        <p:spPr>
          <a:xfrm>
            <a:off x="0" y="4760400"/>
            <a:ext cx="91440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FOUNDATION. | THIS WORK IS LICENSED UNDER A CREATIVE COMMONS ATTRIBUTION 4.0 INTERNATIONAL LICENSE (CC BY 4.0)</a:t>
            </a: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0" i="0" u="none" strike="noStrike" cap="none">
              <a:solidFill>
                <a:srgbClr val="AEABA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7550" y="4664025"/>
            <a:ext cx="1038973" cy="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20" name="Google Shape;120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43147" y="4663225"/>
            <a:ext cx="1010976" cy="3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1152475"/>
            <a:ext cx="8551898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1">
  <p:cSld name="TITLE_AND_BODY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7650" y="-157900"/>
            <a:ext cx="9251650" cy="530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0"/>
          <p:cNvSpPr txBox="1"/>
          <p:nvPr/>
        </p:nvSpPr>
        <p:spPr>
          <a:xfrm>
            <a:off x="8464552" y="4652357"/>
            <a:ext cx="555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‹N›</a:t>
            </a:fld>
            <a:endParaRPr sz="10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0" y="4810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COPYRIGHT (C) 2025, ECLIPSE FOUNDATION</a:t>
            </a:r>
            <a:endParaRPr sz="7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1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31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39" name="Google Shape;139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31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1" name="Google Shape;141;p31"/>
          <p:cNvSpPr txBox="1"/>
          <p:nvPr/>
        </p:nvSpPr>
        <p:spPr>
          <a:xfrm>
            <a:off x="1924100" y="1148600"/>
            <a:ext cx="76128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Chapter III - 2025</a:t>
            </a:r>
            <a:endParaRPr sz="4000" b="0" i="0" u="none" strike="noStrike" cap="none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0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40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206" name="Google Shape;206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40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8" name="Google Shape;208;p40"/>
          <p:cNvSpPr txBox="1"/>
          <p:nvPr/>
        </p:nvSpPr>
        <p:spPr>
          <a:xfrm>
            <a:off x="0" y="20731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 slide</a:t>
            </a:r>
            <a:endParaRPr sz="5000"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Thank your audience and encourage them to get in touch afterwards.</a:t>
            </a:r>
            <a:endParaRPr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Technical implementation 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0388B876-C12A-4FB2-9036-6D61779144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73" y="1177289"/>
            <a:ext cx="8978654" cy="3430925"/>
          </a:xfrm>
          <a:prstGeom prst="rect">
            <a:avLst/>
          </a:prstGeom>
        </p:spPr>
      </p:pic>
      <p:sp>
        <p:nvSpPr>
          <p:cNvPr id="41" name="Google Shape;163;p34">
            <a:extLst>
              <a:ext uri="{FF2B5EF4-FFF2-40B4-BE49-F238E27FC236}">
                <a16:creationId xmlns:a16="http://schemas.microsoft.com/office/drawing/2014/main" id="{553531BD-CE2C-A7AA-2BC9-742910C07F54}"/>
              </a:ext>
            </a:extLst>
          </p:cNvPr>
          <p:cNvSpPr txBox="1">
            <a:spLocks/>
          </p:cNvSpPr>
          <p:nvPr/>
        </p:nvSpPr>
        <p:spPr>
          <a:xfrm rot="20413587">
            <a:off x="975876" y="3808441"/>
            <a:ext cx="861643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1C7F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701C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it-IT" sz="3200" b="1" dirty="0">
                <a:solidFill>
                  <a:srgbClr val="FF0000"/>
                </a:solidFill>
              </a:rPr>
              <a:t>In case </a:t>
            </a:r>
            <a:r>
              <a:rPr lang="it-IT" sz="3200" b="1" dirty="0" err="1">
                <a:solidFill>
                  <a:srgbClr val="FF0000"/>
                </a:solidFill>
              </a:rPr>
              <a:t>we</a:t>
            </a:r>
            <a:r>
              <a:rPr lang="it-IT" sz="3200" b="1" dirty="0">
                <a:solidFill>
                  <a:srgbClr val="FF0000"/>
                </a:solidFill>
              </a:rPr>
              <a:t> are in the </a:t>
            </a:r>
            <a:r>
              <a:rPr lang="it-IT" sz="3200" b="1" dirty="0" err="1">
                <a:solidFill>
                  <a:srgbClr val="FF0000"/>
                </a:solidFill>
              </a:rPr>
              <a:t>finalists</a:t>
            </a:r>
            <a:r>
              <a:rPr lang="it-IT" sz="3200" b="1" dirty="0">
                <a:solidFill>
                  <a:srgbClr val="FF0000"/>
                </a:solidFill>
              </a:rPr>
              <a:t> make </a:t>
            </a:r>
            <a:r>
              <a:rPr lang="it-IT" sz="3200" b="1" dirty="0" err="1">
                <a:solidFill>
                  <a:srgbClr val="FF0000"/>
                </a:solidFill>
              </a:rPr>
              <a:t>nicer</a:t>
            </a:r>
            <a:r>
              <a:rPr lang="it-IT" sz="3200" b="1" dirty="0">
                <a:solidFill>
                  <a:srgbClr val="FF0000"/>
                </a:solidFill>
              </a:rPr>
              <a:t>!!!</a:t>
            </a:r>
            <a:endParaRPr lang="it-IT" sz="3200" b="1" dirty="0">
              <a:solidFill>
                <a:srgbClr val="FF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2" title="2025_SDV_Hackathon_Zoombg_v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32"/>
          <p:cNvGrpSpPr/>
          <p:nvPr/>
        </p:nvGrpSpPr>
        <p:grpSpPr>
          <a:xfrm>
            <a:off x="0" y="4044950"/>
            <a:ext cx="9144000" cy="1057950"/>
            <a:chOff x="0" y="4044950"/>
            <a:chExt cx="9144000" cy="1057950"/>
          </a:xfrm>
        </p:grpSpPr>
        <p:pic>
          <p:nvPicPr>
            <p:cNvPr id="148" name="Google Shape;148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625" y="4044950"/>
              <a:ext cx="1634028" cy="56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32"/>
            <p:cNvSpPr txBox="1"/>
            <p:nvPr/>
          </p:nvSpPr>
          <p:spPr>
            <a:xfrm>
              <a:off x="0" y="4810400"/>
              <a:ext cx="9144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en" sz="7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COPYRIGHT (C) 2025, ECLIPSE FOUNDATION</a:t>
              </a:r>
              <a:endParaRPr sz="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0" name="Google Shape;150;p32"/>
          <p:cNvSpPr txBox="1"/>
          <p:nvPr/>
        </p:nvSpPr>
        <p:spPr>
          <a:xfrm>
            <a:off x="0" y="2225775"/>
            <a:ext cx="91440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b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</a:br>
            <a:r>
              <a:rPr lang="en" sz="4000" dirty="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Team TIDE</a:t>
            </a:r>
            <a:endParaRPr sz="4000" b="0" u="none" strike="noStrike" cap="none" dirty="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Initial problem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473710" y="851813"/>
            <a:ext cx="7686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you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ever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used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Google </a:t>
            </a:r>
            <a:r>
              <a:rPr lang="it-IT" sz="1600" dirty="0">
                <a:solidFill>
                  <a:srgbClr val="1D1C1D"/>
                </a:solidFill>
                <a:latin typeface="+mn-lt"/>
              </a:rPr>
              <a:t>Maps or </a:t>
            </a:r>
            <a:r>
              <a:rPr lang="it-IT" sz="1600" dirty="0" err="1">
                <a:solidFill>
                  <a:srgbClr val="1D1C1D"/>
                </a:solidFill>
                <a:latin typeface="+mn-lt"/>
              </a:rPr>
              <a:t>Waze</a:t>
            </a:r>
            <a:r>
              <a:rPr lang="it-IT" sz="16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600" dirty="0" err="1">
                <a:solidFill>
                  <a:srgbClr val="1D1C1D"/>
                </a:solidFill>
                <a:latin typeface="+mn-lt"/>
              </a:rPr>
              <a:t>y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ou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all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know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that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feeling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too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600" b="0" i="0" dirty="0" err="1">
                <a:solidFill>
                  <a:srgbClr val="1D1C1D"/>
                </a:solidFill>
                <a:effectLst/>
                <a:latin typeface="+mn-lt"/>
              </a:rPr>
              <a:t>well</a:t>
            </a:r>
            <a:r>
              <a:rPr lang="it-IT" sz="1600" b="0" i="0" dirty="0">
                <a:solidFill>
                  <a:srgbClr val="1D1C1D"/>
                </a:solidFill>
                <a:effectLst/>
                <a:latin typeface="+mn-lt"/>
              </a:rPr>
              <a:t>…</a:t>
            </a:r>
          </a:p>
          <a:p>
            <a:pPr algn="l"/>
            <a:endParaRPr lang="it-IT" sz="1600" b="0" i="0" dirty="0">
              <a:solidFill>
                <a:srgbClr val="1D1C1D"/>
              </a:solidFill>
              <a:effectLst/>
              <a:latin typeface="+mn-lt"/>
            </a:endParaRPr>
          </a:p>
        </p:txBody>
      </p:sp>
      <p:pic>
        <p:nvPicPr>
          <p:cNvPr id="2" name="Immagine 1" descr="Immagine che contiene veicolo, automobile, persona, Veicolo terrestre&#10;&#10;Descrizione generata automaticamente">
            <a:extLst>
              <a:ext uri="{FF2B5EF4-FFF2-40B4-BE49-F238E27FC236}">
                <a16:creationId xmlns:a16="http://schemas.microsoft.com/office/drawing/2014/main" id="{5543C0D3-0C48-7C5F-E047-3C568FF6DC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79" b="19242"/>
          <a:stretch/>
        </p:blipFill>
        <p:spPr>
          <a:xfrm>
            <a:off x="545459" y="1341414"/>
            <a:ext cx="3447119" cy="225712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CC2EE80-574F-2D21-CF49-B3EC1AA3E649}"/>
              </a:ext>
            </a:extLst>
          </p:cNvPr>
          <p:cNvSpPr txBox="1"/>
          <p:nvPr/>
        </p:nvSpPr>
        <p:spPr>
          <a:xfrm>
            <a:off x="467627" y="3767552"/>
            <a:ext cx="77710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Manually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confirming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1400" b="0" i="0" dirty="0">
                <a:solidFill>
                  <a:srgbClr val="1D1C1D"/>
                </a:solidFill>
                <a:effectLst/>
                <a:latin typeface="+mn-lt"/>
              </a:rPr>
              <a:t> an </a:t>
            </a:r>
            <a:r>
              <a:rPr lang="it-IT" sz="1400" b="0" i="0" dirty="0" err="1">
                <a:solidFill>
                  <a:srgbClr val="1D1C1D"/>
                </a:solidFill>
                <a:effectLst/>
                <a:latin typeface="+mn-lt"/>
              </a:rPr>
              <a:t>incident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like a car crash,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is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still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there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is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annoying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distracting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, and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potentially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dirty="0" err="1">
                <a:solidFill>
                  <a:srgbClr val="1D1C1D"/>
                </a:solidFill>
                <a:latin typeface="+mn-lt"/>
              </a:rPr>
              <a:t>dangerous</a:t>
            </a:r>
            <a:r>
              <a:rPr lang="it-IT" sz="1400" dirty="0">
                <a:solidFill>
                  <a:srgbClr val="1D1C1D"/>
                </a:solidFill>
                <a:latin typeface="+mn-lt"/>
              </a:rPr>
              <a:t>. </a:t>
            </a:r>
          </a:p>
          <a:p>
            <a:pPr algn="l"/>
            <a:endParaRPr lang="it-IT" dirty="0">
              <a:solidFill>
                <a:srgbClr val="1D1C1D"/>
              </a:solidFill>
              <a:latin typeface="+mn-lt"/>
            </a:endParaRPr>
          </a:p>
          <a:p>
            <a:pPr algn="l"/>
            <a:r>
              <a:rPr lang="it-IT" sz="1400" b="1" dirty="0">
                <a:solidFill>
                  <a:srgbClr val="1D1C1D"/>
                </a:solidFill>
                <a:latin typeface="+mn-lt"/>
              </a:rPr>
              <a:t>Half the time, the event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isn’t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even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there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sz="1400" b="1" dirty="0" err="1">
                <a:solidFill>
                  <a:srgbClr val="1D1C1D"/>
                </a:solidFill>
                <a:latin typeface="+mn-lt"/>
              </a:rPr>
              <a:t>anymore</a:t>
            </a:r>
            <a:r>
              <a:rPr lang="it-IT" sz="1400" b="1" dirty="0">
                <a:solidFill>
                  <a:srgbClr val="1D1C1D"/>
                </a:solidFill>
                <a:latin typeface="+mn-lt"/>
              </a:rPr>
              <a:t>!</a:t>
            </a:r>
            <a:endParaRPr lang="it-IT" sz="1400" b="1" i="0" dirty="0">
              <a:solidFill>
                <a:srgbClr val="1D1C1D"/>
              </a:solidFill>
              <a:effectLst/>
              <a:latin typeface="+mn-lt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3A28F2C-5DC9-1BD7-AE5E-12F835107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7160" y="1341413"/>
            <a:ext cx="3378286" cy="225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14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Our solution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157" name="Google Shape;157;p33"/>
          <p:cNvSpPr txBox="1"/>
          <p:nvPr/>
        </p:nvSpPr>
        <p:spPr>
          <a:xfrm>
            <a:off x="458573" y="971550"/>
            <a:ext cx="8096951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What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if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your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car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could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do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this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2400" b="1" i="0" dirty="0" err="1">
                <a:solidFill>
                  <a:srgbClr val="1D1C1D"/>
                </a:solidFill>
                <a:effectLst/>
                <a:latin typeface="+mn-lt"/>
              </a:rPr>
              <a:t>automatically</a:t>
            </a:r>
            <a:r>
              <a:rPr lang="it-IT" sz="2400" b="1" i="0" dirty="0">
                <a:solidFill>
                  <a:srgbClr val="1D1C1D"/>
                </a:solidFill>
                <a:effectLst/>
                <a:latin typeface="+mn-lt"/>
              </a:rPr>
              <a:t> for </a:t>
            </a:r>
            <a:r>
              <a:rPr lang="it-IT" sz="2400" b="1" dirty="0" err="1">
                <a:solidFill>
                  <a:srgbClr val="1D1C1D"/>
                </a:solidFill>
                <a:latin typeface="+mn-lt"/>
              </a:rPr>
              <a:t>you</a:t>
            </a:r>
            <a:r>
              <a:rPr lang="it-IT" sz="2400" b="1" dirty="0">
                <a:solidFill>
                  <a:srgbClr val="1D1C1D"/>
                </a:solidFill>
                <a:latin typeface="+mn-lt"/>
              </a:rPr>
              <a:t>?</a:t>
            </a:r>
            <a:endParaRPr lang="it-IT" sz="2400" b="1" i="0" dirty="0">
              <a:solidFill>
                <a:srgbClr val="1D1C1D"/>
              </a:solidFill>
              <a:effectLst/>
              <a:latin typeface="+mn-lt"/>
            </a:endParaRPr>
          </a:p>
        </p:txBody>
      </p:sp>
      <p:sp>
        <p:nvSpPr>
          <p:cNvPr id="2" name="Google Shape;157;p33">
            <a:extLst>
              <a:ext uri="{FF2B5EF4-FFF2-40B4-BE49-F238E27FC236}">
                <a16:creationId xmlns:a16="http://schemas.microsoft.com/office/drawing/2014/main" id="{6CAC24B3-2DDA-4245-DB8F-F21B4A658A1C}"/>
              </a:ext>
            </a:extLst>
          </p:cNvPr>
          <p:cNvSpPr txBox="1"/>
          <p:nvPr/>
        </p:nvSpPr>
        <p:spPr>
          <a:xfrm>
            <a:off x="458573" y="1931006"/>
            <a:ext cx="7952096" cy="224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Our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solution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is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real-time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AI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incident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monitoring </a:t>
            </a:r>
            <a:r>
              <a:rPr lang="it-IT" sz="1500" b="0" i="1" dirty="0" err="1">
                <a:solidFill>
                  <a:srgbClr val="1D1C1D"/>
                </a:solidFill>
                <a:effectLst/>
                <a:latin typeface="+mn-lt"/>
              </a:rPr>
              <a:t>powered</a:t>
            </a:r>
            <a:r>
              <a:rPr lang="it-IT" sz="1500" b="0" i="1" dirty="0">
                <a:solidFill>
                  <a:srgbClr val="1D1C1D"/>
                </a:solidFill>
                <a:effectLst/>
                <a:latin typeface="+mn-lt"/>
              </a:rPr>
              <a:t> by </a:t>
            </a:r>
            <a:r>
              <a:rPr lang="it-IT" sz="1500" b="1" i="1" dirty="0" err="1">
                <a:solidFill>
                  <a:srgbClr val="1D1C1D"/>
                </a:solidFill>
                <a:effectLst/>
                <a:latin typeface="+mn-lt"/>
              </a:rPr>
              <a:t>distributed</a:t>
            </a:r>
            <a:r>
              <a:rPr lang="it-IT" sz="1500" b="1" i="1" dirty="0">
                <a:solidFill>
                  <a:srgbClr val="1D1C1D"/>
                </a:solidFill>
                <a:effectLst/>
                <a:latin typeface="+mn-lt"/>
              </a:rPr>
              <a:t> cloud intelligence</a:t>
            </a: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1D1C1D"/>
                </a:solidFill>
                <a:latin typeface="+mn-lt"/>
              </a:rPr>
              <a:t>It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fosters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the power of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autonomous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driving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sensors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et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detect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incidents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Enabled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by the clouds power of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distributed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services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it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can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provide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incident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information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anytime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, </a:t>
            </a:r>
            <a:r>
              <a:rPr lang="it-IT" b="1" dirty="0" err="1">
                <a:solidFill>
                  <a:srgbClr val="1D1C1D"/>
                </a:solidFill>
                <a:latin typeface="+mn-lt"/>
              </a:rPr>
              <a:t>anywhere</a:t>
            </a:r>
            <a:endParaRPr lang="it-IT" b="1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dirty="0">
              <a:solidFill>
                <a:srgbClr val="1D1C1D"/>
              </a:solidFill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able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provide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real</a:t>
            </a:r>
            <a:r>
              <a:rPr lang="it-IT" b="1" dirty="0">
                <a:solidFill>
                  <a:srgbClr val="1D1C1D"/>
                </a:solidFill>
                <a:latin typeface="+mn-lt"/>
              </a:rPr>
              <a:t>-time 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insight 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to drivers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navigation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systems, and public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authorities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about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events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occurring</a:t>
            </a:r>
            <a:br>
              <a:rPr lang="it-IT" b="0" i="0" dirty="0">
                <a:solidFill>
                  <a:srgbClr val="1D1C1D"/>
                </a:solidFill>
                <a:effectLst/>
                <a:latin typeface="+mn-lt"/>
              </a:rPr>
            </a:b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737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ttangolo 58">
            <a:extLst>
              <a:ext uri="{FF2B5EF4-FFF2-40B4-BE49-F238E27FC236}">
                <a16:creationId xmlns:a16="http://schemas.microsoft.com/office/drawing/2014/main" id="{76837D58-124D-A3F3-321B-29F71A33F3FC}"/>
              </a:ext>
            </a:extLst>
          </p:cNvPr>
          <p:cNvSpPr/>
          <p:nvPr/>
        </p:nvSpPr>
        <p:spPr>
          <a:xfrm>
            <a:off x="695371" y="1077057"/>
            <a:ext cx="6169126" cy="905639"/>
          </a:xfrm>
          <a:prstGeom prst="rect">
            <a:avLst/>
          </a:prstGeom>
          <a:solidFill>
            <a:srgbClr val="AD0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D37B1FBF-F507-8EEA-CAD2-5C7F25163E45}"/>
              </a:ext>
            </a:extLst>
          </p:cNvPr>
          <p:cNvSpPr/>
          <p:nvPr/>
        </p:nvSpPr>
        <p:spPr>
          <a:xfrm>
            <a:off x="4309217" y="3146279"/>
            <a:ext cx="2555280" cy="1745407"/>
          </a:xfrm>
          <a:prstGeom prst="rect">
            <a:avLst/>
          </a:prstGeom>
          <a:solidFill>
            <a:srgbClr val="290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Technical implementation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81C4636-D1FA-D0ED-A57D-41BAB542EA62}"/>
              </a:ext>
            </a:extLst>
          </p:cNvPr>
          <p:cNvSpPr/>
          <p:nvPr/>
        </p:nvSpPr>
        <p:spPr>
          <a:xfrm>
            <a:off x="697116" y="3146281"/>
            <a:ext cx="3515050" cy="1760484"/>
          </a:xfrm>
          <a:prstGeom prst="rect">
            <a:avLst/>
          </a:prstGeom>
          <a:solidFill>
            <a:srgbClr val="04A2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EB96B4-7A69-6042-2FDC-7275E80052C5}"/>
              </a:ext>
            </a:extLst>
          </p:cNvPr>
          <p:cNvSpPr txBox="1"/>
          <p:nvPr/>
        </p:nvSpPr>
        <p:spPr>
          <a:xfrm>
            <a:off x="641816" y="2812057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>
                <a:solidFill>
                  <a:sysClr val="windowText" lastClr="000000"/>
                </a:solidFill>
                <a:latin typeface="+mn-lt"/>
              </a:rPr>
              <a:t>Vehicle</a:t>
            </a:r>
            <a:endParaRPr lang="it-IT" sz="1600" i="1" dirty="0">
              <a:solidFill>
                <a:sysClr val="windowText" lastClr="000000"/>
              </a:solidFill>
              <a:latin typeface="+mn-lt"/>
            </a:endParaRPr>
          </a:p>
        </p:txBody>
      </p:sp>
      <p:pic>
        <p:nvPicPr>
          <p:cNvPr id="1026" name="Picture 2" descr="Build a simple Android navigation app with Google Maps Platform Navigation  SDK">
            <a:extLst>
              <a:ext uri="{FF2B5EF4-FFF2-40B4-BE49-F238E27FC236}">
                <a16:creationId xmlns:a16="http://schemas.microsoft.com/office/drawing/2014/main" id="{9E21219D-4787-9597-9DB1-C83615063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42" y="3215861"/>
            <a:ext cx="626069" cy="13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FD80069-3F4E-7875-4F01-7D70A2134EB4}"/>
              </a:ext>
            </a:extLst>
          </p:cNvPr>
          <p:cNvSpPr txBox="1"/>
          <p:nvPr/>
        </p:nvSpPr>
        <p:spPr>
          <a:xfrm>
            <a:off x="7164477" y="896797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+mn-lt"/>
              </a:rPr>
              <a:t>Integration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59BA397-1D06-CD7D-986E-36BBB7838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5931" y="5483759"/>
            <a:ext cx="8978654" cy="3430925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EBCEEF5-BB47-2D1A-A28B-D8B457FEEB7F}"/>
              </a:ext>
            </a:extLst>
          </p:cNvPr>
          <p:cNvSpPr txBox="1"/>
          <p:nvPr/>
        </p:nvSpPr>
        <p:spPr>
          <a:xfrm>
            <a:off x="861347" y="3608385"/>
            <a:ext cx="136233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latin typeface="+mn-lt"/>
              </a:rPr>
              <a:t>Ego-Location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E2E2FA2-3C32-55A7-534F-ED5CCF886AA8}"/>
              </a:ext>
            </a:extLst>
          </p:cNvPr>
          <p:cNvSpPr txBox="1"/>
          <p:nvPr/>
        </p:nvSpPr>
        <p:spPr>
          <a:xfrm>
            <a:off x="861347" y="3997335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latin typeface="+mn-lt"/>
              </a:rPr>
              <a:t>Semantic </a:t>
            </a:r>
            <a:r>
              <a:rPr lang="it-IT" dirty="0" err="1">
                <a:latin typeface="+mn-lt"/>
              </a:rPr>
              <a:t>Segmentation</a:t>
            </a:r>
            <a:endParaRPr lang="it-IT" dirty="0">
              <a:latin typeface="+mn-lt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000D976-5CD3-F231-DA2C-58621F11893D}"/>
              </a:ext>
            </a:extLst>
          </p:cNvPr>
          <p:cNvSpPr txBox="1"/>
          <p:nvPr/>
        </p:nvSpPr>
        <p:spPr>
          <a:xfrm>
            <a:off x="4548074" y="3597541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notification</a:t>
            </a:r>
            <a:endParaRPr lang="it-IT" dirty="0">
              <a:latin typeface="+mn-lt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014AA6F7-FDBA-8C45-8AD3-694E8FD4C2A5}"/>
              </a:ext>
            </a:extLst>
          </p:cNvPr>
          <p:cNvSpPr txBox="1"/>
          <p:nvPr/>
        </p:nvSpPr>
        <p:spPr>
          <a:xfrm>
            <a:off x="802147" y="3256960"/>
            <a:ext cx="10275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  <a:latin typeface="+mn-lt"/>
              </a:rPr>
              <a:t>Sensorset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2FB1B897-434E-D668-70E8-CF32F8AE4D69}"/>
              </a:ext>
            </a:extLst>
          </p:cNvPr>
          <p:cNvSpPr txBox="1"/>
          <p:nvPr/>
        </p:nvSpPr>
        <p:spPr>
          <a:xfrm>
            <a:off x="2639419" y="3259644"/>
            <a:ext cx="1362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+mn-lt"/>
              </a:rPr>
              <a:t>Driver Display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D64E103C-6F9B-2269-4FE4-D3F401F3DDCB}"/>
              </a:ext>
            </a:extLst>
          </p:cNvPr>
          <p:cNvSpPr txBox="1"/>
          <p:nvPr/>
        </p:nvSpPr>
        <p:spPr>
          <a:xfrm>
            <a:off x="2642198" y="3608385"/>
            <a:ext cx="136233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notification</a:t>
            </a:r>
            <a:endParaRPr lang="it-IT" dirty="0">
              <a:latin typeface="+mn-lt"/>
            </a:endParaRP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A7C98A4F-C179-E563-583D-5962F7BC49B9}"/>
              </a:ext>
            </a:extLst>
          </p:cNvPr>
          <p:cNvSpPr/>
          <p:nvPr/>
        </p:nvSpPr>
        <p:spPr>
          <a:xfrm>
            <a:off x="802146" y="3256960"/>
            <a:ext cx="1506487" cy="135016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4CEBDDD-8BD7-BDCB-7DB7-34B1E29A3B22}"/>
              </a:ext>
            </a:extLst>
          </p:cNvPr>
          <p:cNvSpPr txBox="1"/>
          <p:nvPr/>
        </p:nvSpPr>
        <p:spPr>
          <a:xfrm>
            <a:off x="641816" y="74848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Server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4A2EB09-710A-5583-18CF-AFEEA0EC2036}"/>
              </a:ext>
            </a:extLst>
          </p:cNvPr>
          <p:cNvSpPr/>
          <p:nvPr/>
        </p:nvSpPr>
        <p:spPr>
          <a:xfrm>
            <a:off x="2567340" y="3256960"/>
            <a:ext cx="1506487" cy="9619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28741220-F645-C0CC-E258-36FE3565B9C1}"/>
              </a:ext>
            </a:extLst>
          </p:cNvPr>
          <p:cNvSpPr txBox="1"/>
          <p:nvPr/>
        </p:nvSpPr>
        <p:spPr>
          <a:xfrm>
            <a:off x="4361557" y="2812057"/>
            <a:ext cx="1208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Mobile App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48D3049B-D332-C682-543B-0BA53DAC3608}"/>
              </a:ext>
            </a:extLst>
          </p:cNvPr>
          <p:cNvSpPr txBox="1"/>
          <p:nvPr/>
        </p:nvSpPr>
        <p:spPr>
          <a:xfrm>
            <a:off x="835618" y="1154366"/>
            <a:ext cx="201622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+mn-lt"/>
              </a:rPr>
              <a:t>Incident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classification</a:t>
            </a:r>
            <a:endParaRPr lang="it-IT" dirty="0">
              <a:latin typeface="+mn-lt"/>
            </a:endParaRPr>
          </a:p>
        </p:txBody>
      </p:sp>
      <p:sp>
        <p:nvSpPr>
          <p:cNvPr id="48" name="Freccia su 47">
            <a:extLst>
              <a:ext uri="{FF2B5EF4-FFF2-40B4-BE49-F238E27FC236}">
                <a16:creationId xmlns:a16="http://schemas.microsoft.com/office/drawing/2014/main" id="{7EDD8950-7B0E-464D-766B-60EA88997830}"/>
              </a:ext>
            </a:extLst>
          </p:cNvPr>
          <p:cNvSpPr/>
          <p:nvPr/>
        </p:nvSpPr>
        <p:spPr>
          <a:xfrm>
            <a:off x="1420036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Freccia su 48">
            <a:extLst>
              <a:ext uri="{FF2B5EF4-FFF2-40B4-BE49-F238E27FC236}">
                <a16:creationId xmlns:a16="http://schemas.microsoft.com/office/drawing/2014/main" id="{AAC9A452-5FE1-EC00-BAAE-26A734FF6931}"/>
              </a:ext>
            </a:extLst>
          </p:cNvPr>
          <p:cNvSpPr/>
          <p:nvPr/>
        </p:nvSpPr>
        <p:spPr>
          <a:xfrm rot="10800000">
            <a:off x="3023740" y="2013499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50" name="Freccia su 49">
            <a:extLst>
              <a:ext uri="{FF2B5EF4-FFF2-40B4-BE49-F238E27FC236}">
                <a16:creationId xmlns:a16="http://schemas.microsoft.com/office/drawing/2014/main" id="{5EB17C00-29A8-4C63-1368-FD09781CC6F4}"/>
              </a:ext>
            </a:extLst>
          </p:cNvPr>
          <p:cNvSpPr/>
          <p:nvPr/>
        </p:nvSpPr>
        <p:spPr>
          <a:xfrm rot="10800000">
            <a:off x="5653884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2" name="Immagine 51">
            <a:extLst>
              <a:ext uri="{FF2B5EF4-FFF2-40B4-BE49-F238E27FC236}">
                <a16:creationId xmlns:a16="http://schemas.microsoft.com/office/drawing/2014/main" id="{D789C1F1-DB83-40D8-D6E7-A727479786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83" t="41448" r="6404" b="23345"/>
          <a:stretch/>
        </p:blipFill>
        <p:spPr>
          <a:xfrm>
            <a:off x="2542506" y="4344709"/>
            <a:ext cx="1623834" cy="41416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917659D-304F-6435-D4E1-C41F7B7D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30871" y="3885340"/>
            <a:ext cx="419714" cy="49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9A78B95-13CF-7C8F-B0AB-2A996F4CA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491" y="3331825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6">
            <a:extLst>
              <a:ext uri="{FF2B5EF4-FFF2-40B4-BE49-F238E27FC236}">
                <a16:creationId xmlns:a16="http://schemas.microsoft.com/office/drawing/2014/main" id="{67421026-2C19-E386-CA23-DD028C9256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718" y="3232877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>
            <a:extLst>
              <a:ext uri="{FF2B5EF4-FFF2-40B4-BE49-F238E27FC236}">
                <a16:creationId xmlns:a16="http://schemas.microsoft.com/office/drawing/2014/main" id="{52817C2B-8638-EE07-42A1-0E1F97318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733" y="1100459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CF5E9B50-3FCB-88AA-FF2A-25351743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646" y="3145972"/>
            <a:ext cx="396390" cy="39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ARLA Simulator">
            <a:extLst>
              <a:ext uri="{FF2B5EF4-FFF2-40B4-BE49-F238E27FC236}">
                <a16:creationId xmlns:a16="http://schemas.microsoft.com/office/drawing/2014/main" id="{D3AC3ECD-5D2A-6F82-39F1-0AA1511D6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258" y="4210439"/>
            <a:ext cx="673248" cy="67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5E76F384-29DD-07CF-429D-52CCF79C2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226" y="2307026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31D87857-9ABF-C029-F334-4C8D5D1EC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17" y="1908652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0" descr="GitHub - eclipse-ankaios/ankaios: Eclipse Ankaios provides workload and  container orchestration for automotive High Performance Computing (HPC)  software.">
            <a:extLst>
              <a:ext uri="{FF2B5EF4-FFF2-40B4-BE49-F238E27FC236}">
                <a16:creationId xmlns:a16="http://schemas.microsoft.com/office/drawing/2014/main" id="{450B71D8-0895-17E2-6A96-4019AE0A3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367" y="1906408"/>
            <a:ext cx="764415" cy="7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Elemento grafico 59" descr="Server con riempimento a tinta unita">
            <a:extLst>
              <a:ext uri="{FF2B5EF4-FFF2-40B4-BE49-F238E27FC236}">
                <a16:creationId xmlns:a16="http://schemas.microsoft.com/office/drawing/2014/main" id="{C46FF6CC-936B-1D47-9303-9C040D9380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82948" y="1109302"/>
            <a:ext cx="712055" cy="712055"/>
          </a:xfrm>
          <a:prstGeom prst="rect">
            <a:avLst/>
          </a:prstGeom>
        </p:spPr>
      </p:pic>
      <p:pic>
        <p:nvPicPr>
          <p:cNvPr id="3084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940423E2-5D2C-E9C7-E741-BF2600F53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471" y="2356352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FC54589F-2705-619A-1C58-534AEDC15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182" y="2037411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12" descr="Einführung in MQTT: Das Protokoll für IoT &amp; Gebäude">
            <a:extLst>
              <a:ext uri="{FF2B5EF4-FFF2-40B4-BE49-F238E27FC236}">
                <a16:creationId xmlns:a16="http://schemas.microsoft.com/office/drawing/2014/main" id="{88597F94-C2CE-E8B9-8467-468B83D0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243" y="2037230"/>
            <a:ext cx="557806" cy="47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501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  <a:latin typeface="+mn-lt"/>
              </a:rPr>
              <a:t>Team and Structure</a:t>
            </a:r>
            <a:endParaRPr sz="800" dirty="0">
              <a:latin typeface="+mn-lt"/>
              <a:ea typeface="Audiowide"/>
              <a:cs typeface="Audiowide"/>
              <a:sym typeface="Audiowide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81C4636-D1FA-D0ED-A57D-41BAB542EA62}"/>
              </a:ext>
            </a:extLst>
          </p:cNvPr>
          <p:cNvSpPr/>
          <p:nvPr/>
        </p:nvSpPr>
        <p:spPr>
          <a:xfrm>
            <a:off x="697116" y="3146281"/>
            <a:ext cx="3515050" cy="1760484"/>
          </a:xfrm>
          <a:prstGeom prst="rect">
            <a:avLst/>
          </a:prstGeom>
          <a:solidFill>
            <a:srgbClr val="04A2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129F191-7692-F227-5D19-BC5A6B451785}"/>
              </a:ext>
            </a:extLst>
          </p:cNvPr>
          <p:cNvSpPr/>
          <p:nvPr/>
        </p:nvSpPr>
        <p:spPr>
          <a:xfrm>
            <a:off x="695371" y="1077057"/>
            <a:ext cx="6169126" cy="905639"/>
          </a:xfrm>
          <a:prstGeom prst="rect">
            <a:avLst/>
          </a:prstGeom>
          <a:solidFill>
            <a:srgbClr val="AD0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4EB96B4-7A69-6042-2FDC-7275E80052C5}"/>
              </a:ext>
            </a:extLst>
          </p:cNvPr>
          <p:cNvSpPr txBox="1"/>
          <p:nvPr/>
        </p:nvSpPr>
        <p:spPr>
          <a:xfrm>
            <a:off x="641816" y="2812057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>
                <a:solidFill>
                  <a:sysClr val="windowText" lastClr="000000"/>
                </a:solidFill>
                <a:latin typeface="+mn-lt"/>
              </a:rPr>
              <a:t>Vehicle</a:t>
            </a:r>
            <a:endParaRPr lang="it-IT" sz="1600" i="1" dirty="0">
              <a:solidFill>
                <a:sysClr val="windowText" lastClr="000000"/>
              </a:solidFill>
              <a:latin typeface="+mn-lt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5CBAE52-8516-C899-47C5-327D0C9DA63A}"/>
              </a:ext>
            </a:extLst>
          </p:cNvPr>
          <p:cNvSpPr/>
          <p:nvPr/>
        </p:nvSpPr>
        <p:spPr>
          <a:xfrm>
            <a:off x="4309217" y="3146279"/>
            <a:ext cx="2555280" cy="1745407"/>
          </a:xfrm>
          <a:prstGeom prst="rect">
            <a:avLst/>
          </a:prstGeom>
          <a:solidFill>
            <a:srgbClr val="290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26" name="Picture 2" descr="Build a simple Android navigation app with Google Maps Platform Navigation  SDK">
            <a:extLst>
              <a:ext uri="{FF2B5EF4-FFF2-40B4-BE49-F238E27FC236}">
                <a16:creationId xmlns:a16="http://schemas.microsoft.com/office/drawing/2014/main" id="{9E21219D-4787-9597-9DB1-C83615063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42" y="3215861"/>
            <a:ext cx="626069" cy="13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FD80069-3F4E-7875-4F01-7D70A2134EB4}"/>
              </a:ext>
            </a:extLst>
          </p:cNvPr>
          <p:cNvSpPr txBox="1"/>
          <p:nvPr/>
        </p:nvSpPr>
        <p:spPr>
          <a:xfrm>
            <a:off x="7164477" y="896797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+mn-lt"/>
              </a:rPr>
              <a:t>Integration</a:t>
            </a:r>
          </a:p>
        </p:txBody>
      </p:sp>
      <p:pic>
        <p:nvPicPr>
          <p:cNvPr id="36" name="Elemento grafico 35" descr="Server con riempimento a tinta unita">
            <a:extLst>
              <a:ext uri="{FF2B5EF4-FFF2-40B4-BE49-F238E27FC236}">
                <a16:creationId xmlns:a16="http://schemas.microsoft.com/office/drawing/2014/main" id="{C4B2D0D5-A45F-4FCA-192E-EEF100A5DF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82948" y="1109302"/>
            <a:ext cx="712055" cy="71205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59BA397-1D06-CD7D-986E-36BBB78386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5931" y="5483759"/>
            <a:ext cx="8978654" cy="3430925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014AA6F7-FDBA-8C45-8AD3-694E8FD4C2A5}"/>
              </a:ext>
            </a:extLst>
          </p:cNvPr>
          <p:cNvSpPr txBox="1"/>
          <p:nvPr/>
        </p:nvSpPr>
        <p:spPr>
          <a:xfrm>
            <a:off x="802147" y="3256960"/>
            <a:ext cx="10275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  <a:latin typeface="+mn-lt"/>
              </a:rPr>
              <a:t>Sensorset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2FB1B897-434E-D668-70E8-CF32F8AE4D69}"/>
              </a:ext>
            </a:extLst>
          </p:cNvPr>
          <p:cNvSpPr txBox="1"/>
          <p:nvPr/>
        </p:nvSpPr>
        <p:spPr>
          <a:xfrm>
            <a:off x="2639419" y="3259644"/>
            <a:ext cx="1362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+mn-lt"/>
              </a:rPr>
              <a:t>Driver Display</a:t>
            </a: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A7C98A4F-C179-E563-583D-5962F7BC49B9}"/>
              </a:ext>
            </a:extLst>
          </p:cNvPr>
          <p:cNvSpPr/>
          <p:nvPr/>
        </p:nvSpPr>
        <p:spPr>
          <a:xfrm>
            <a:off x="802146" y="3256960"/>
            <a:ext cx="1506487" cy="135016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4CEBDDD-8BD7-BDCB-7DB7-34B1E29A3B22}"/>
              </a:ext>
            </a:extLst>
          </p:cNvPr>
          <p:cNvSpPr txBox="1"/>
          <p:nvPr/>
        </p:nvSpPr>
        <p:spPr>
          <a:xfrm>
            <a:off x="641816" y="74848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Server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4A2EB09-710A-5583-18CF-AFEEA0EC2036}"/>
              </a:ext>
            </a:extLst>
          </p:cNvPr>
          <p:cNvSpPr/>
          <p:nvPr/>
        </p:nvSpPr>
        <p:spPr>
          <a:xfrm>
            <a:off x="2567340" y="3256960"/>
            <a:ext cx="1506487" cy="9619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28741220-F645-C0CC-E258-36FE3565B9C1}"/>
              </a:ext>
            </a:extLst>
          </p:cNvPr>
          <p:cNvSpPr txBox="1"/>
          <p:nvPr/>
        </p:nvSpPr>
        <p:spPr>
          <a:xfrm>
            <a:off x="4361557" y="2812057"/>
            <a:ext cx="1208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ysClr val="windowText" lastClr="000000"/>
                </a:solidFill>
                <a:latin typeface="+mn-lt"/>
              </a:rPr>
              <a:t>Mobile App</a:t>
            </a:r>
          </a:p>
        </p:txBody>
      </p:sp>
      <p:sp>
        <p:nvSpPr>
          <p:cNvPr id="48" name="Freccia su 47">
            <a:extLst>
              <a:ext uri="{FF2B5EF4-FFF2-40B4-BE49-F238E27FC236}">
                <a16:creationId xmlns:a16="http://schemas.microsoft.com/office/drawing/2014/main" id="{7EDD8950-7B0E-464D-766B-60EA88997830}"/>
              </a:ext>
            </a:extLst>
          </p:cNvPr>
          <p:cNvSpPr/>
          <p:nvPr/>
        </p:nvSpPr>
        <p:spPr>
          <a:xfrm>
            <a:off x="1420036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Freccia su 48">
            <a:extLst>
              <a:ext uri="{FF2B5EF4-FFF2-40B4-BE49-F238E27FC236}">
                <a16:creationId xmlns:a16="http://schemas.microsoft.com/office/drawing/2014/main" id="{AAC9A452-5FE1-EC00-BAAE-26A734FF6931}"/>
              </a:ext>
            </a:extLst>
          </p:cNvPr>
          <p:cNvSpPr/>
          <p:nvPr/>
        </p:nvSpPr>
        <p:spPr>
          <a:xfrm rot="10800000">
            <a:off x="3023740" y="2013499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50" name="Freccia su 49">
            <a:extLst>
              <a:ext uri="{FF2B5EF4-FFF2-40B4-BE49-F238E27FC236}">
                <a16:creationId xmlns:a16="http://schemas.microsoft.com/office/drawing/2014/main" id="{5EB17C00-29A8-4C63-1368-FD09781CC6F4}"/>
              </a:ext>
            </a:extLst>
          </p:cNvPr>
          <p:cNvSpPr/>
          <p:nvPr/>
        </p:nvSpPr>
        <p:spPr>
          <a:xfrm rot="10800000">
            <a:off x="5653884" y="2000816"/>
            <a:ext cx="593685" cy="1013628"/>
          </a:xfrm>
          <a:prstGeom prst="upArrow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2" name="Immagine 51">
            <a:extLst>
              <a:ext uri="{FF2B5EF4-FFF2-40B4-BE49-F238E27FC236}">
                <a16:creationId xmlns:a16="http://schemas.microsoft.com/office/drawing/2014/main" id="{D789C1F1-DB83-40D8-D6E7-A7274797863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383" t="41448" r="6404" b="23345"/>
          <a:stretch/>
        </p:blipFill>
        <p:spPr>
          <a:xfrm>
            <a:off x="2542506" y="4344709"/>
            <a:ext cx="1623834" cy="414166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E78AB4FF-1DEB-241A-7107-D88863CC129A}"/>
              </a:ext>
            </a:extLst>
          </p:cNvPr>
          <p:cNvSpPr/>
          <p:nvPr/>
        </p:nvSpPr>
        <p:spPr>
          <a:xfrm>
            <a:off x="6962228" y="1075929"/>
            <a:ext cx="888301" cy="3815757"/>
          </a:xfrm>
          <a:prstGeom prst="rect">
            <a:avLst/>
          </a:prstGeom>
          <a:solidFill>
            <a:srgbClr val="FF96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highlight>
                <a:srgbClr val="FF96D5"/>
              </a:highlight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1DD49-1B39-F825-FAE6-9F1B280D4E66}"/>
              </a:ext>
            </a:extLst>
          </p:cNvPr>
          <p:cNvSpPr txBox="1"/>
          <p:nvPr/>
        </p:nvSpPr>
        <p:spPr>
          <a:xfrm>
            <a:off x="6918812" y="763870"/>
            <a:ext cx="1029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>
                <a:latin typeface="+mn-lt"/>
              </a:rPr>
              <a:t>Integration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DB6D177-275F-74AD-0B36-9C2DF7087C65}"/>
              </a:ext>
            </a:extLst>
          </p:cNvPr>
          <p:cNvSpPr txBox="1"/>
          <p:nvPr/>
        </p:nvSpPr>
        <p:spPr>
          <a:xfrm>
            <a:off x="6987639" y="1154530"/>
            <a:ext cx="8268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Kenny Mead</a:t>
            </a:r>
            <a:endParaRPr lang="it-IT" sz="14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FFF2E6E-34ED-B2DB-45C0-5029F427F23A}"/>
              </a:ext>
            </a:extLst>
          </p:cNvPr>
          <p:cNvSpPr txBox="1"/>
          <p:nvPr/>
        </p:nvSpPr>
        <p:spPr>
          <a:xfrm>
            <a:off x="745061" y="1150068"/>
            <a:ext cx="15635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Axel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Lichtner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5D1533B-3D39-8155-7C26-7DA7AAE5A359}"/>
              </a:ext>
            </a:extLst>
          </p:cNvPr>
          <p:cNvSpPr txBox="1"/>
          <p:nvPr/>
        </p:nvSpPr>
        <p:spPr>
          <a:xfrm>
            <a:off x="794167" y="3699612"/>
            <a:ext cx="1845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Kenny Mead</a:t>
            </a:r>
            <a:endParaRPr lang="it-IT" sz="1400" kern="1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Leonardo Ferrari</a:t>
            </a:r>
            <a:endParaRPr lang="it-IT" sz="1400" kern="1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DFE2A02-F77C-CDE4-EA86-BAF62A996B03}"/>
              </a:ext>
            </a:extLst>
          </p:cNvPr>
          <p:cNvSpPr txBox="1"/>
          <p:nvPr/>
        </p:nvSpPr>
        <p:spPr>
          <a:xfrm>
            <a:off x="2596304" y="3593868"/>
            <a:ext cx="14485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Donghyun</a:t>
            </a:r>
            <a:r>
              <a:rPr lang="en-US" sz="1400" kern="1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Kim</a:t>
            </a:r>
            <a:endParaRPr lang="it-IT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BE6AFBE-F6A8-2B78-EDCF-0CF9E065AEA3}"/>
              </a:ext>
            </a:extLst>
          </p:cNvPr>
          <p:cNvSpPr txBox="1"/>
          <p:nvPr/>
        </p:nvSpPr>
        <p:spPr>
          <a:xfrm>
            <a:off x="4445646" y="3312770"/>
            <a:ext cx="14485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Donghyun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Kim</a:t>
            </a:r>
            <a:endParaRPr lang="it-IT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0777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The Market &amp; The Competition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5" name="Google Shape;185;p37"/>
          <p:cNvSpPr txBox="1"/>
          <p:nvPr/>
        </p:nvSpPr>
        <p:spPr>
          <a:xfrm>
            <a:off x="631036" y="894176"/>
            <a:ext cx="8322841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Market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Potential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Growing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market for ADAS systems,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autonomous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driving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and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connected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vehicles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new demand for hazard-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detection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data services due to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Increasing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urban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mobility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projects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and 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smart city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initiatives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Competitors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Waze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/ Google Maps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Depend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on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crowdsourced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reports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from users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Information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may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be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delayed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inconsistent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or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biased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Other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ADAS OEM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solutions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closed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proprietary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ecosystems</a:t>
            </a:r>
            <a:endParaRPr lang="it-IT" i="0" dirty="0">
              <a:solidFill>
                <a:srgbClr val="1D1C1D"/>
              </a:solidFill>
              <a:effectLst/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Data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not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shared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cross-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platform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or with 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city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authorities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algn="l"/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Our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Differentiation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Cross-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platform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compatibility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works with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any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ADAS-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equipped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vehicle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Automated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,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sensor-based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detection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no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manual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input,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faster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&amp; more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reliable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Open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protocols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→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interoperability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&amp;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scalability</a:t>
            </a: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City-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level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</a:t>
            </a:r>
            <a:r>
              <a:rPr lang="it-IT" b="1" i="0" dirty="0" err="1">
                <a:solidFill>
                  <a:srgbClr val="1D1C1D"/>
                </a:solidFill>
                <a:effectLst/>
                <a:latin typeface="+mn-lt"/>
              </a:rPr>
              <a:t>analytics</a:t>
            </a:r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 dashboards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 →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valuable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insights for </a:t>
            </a:r>
            <a:r>
              <a:rPr lang="it-IT" b="0" i="0" dirty="0" err="1">
                <a:solidFill>
                  <a:srgbClr val="1D1C1D"/>
                </a:solidFill>
                <a:effectLst/>
                <a:latin typeface="+mn-lt"/>
              </a:rPr>
              <a:t>urban</a:t>
            </a:r>
            <a:r>
              <a:rPr lang="it-IT" b="0" i="0" dirty="0">
                <a:solidFill>
                  <a:srgbClr val="1D1C1D"/>
                </a:solidFill>
                <a:effectLst/>
                <a:latin typeface="+mn-lt"/>
              </a:rPr>
              <a:t> planning &amp; fleet management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>
                <a:solidFill>
                  <a:schemeClr val="dk1"/>
                </a:solidFill>
              </a:rPr>
              <a:t>Business Model * Plan &amp; Funds</a:t>
            </a:r>
            <a:endParaRPr sz="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2" name="Google Shape;192;p38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b="1" i="0" dirty="0">
                <a:solidFill>
                  <a:srgbClr val="1D1C1D"/>
                </a:solidFill>
                <a:effectLst/>
                <a:latin typeface="+mn-lt"/>
              </a:rPr>
              <a:t>Revenue Streams</a:t>
            </a:r>
            <a:br>
              <a:rPr lang="it-IT" b="0" i="0" dirty="0">
                <a:solidFill>
                  <a:srgbClr val="1D1C1D"/>
                </a:solidFill>
                <a:effectLst/>
                <a:latin typeface="+mn-lt"/>
              </a:rPr>
            </a:br>
            <a:endParaRPr lang="it-IT" b="0" i="0" dirty="0">
              <a:solidFill>
                <a:srgbClr val="1D1C1D"/>
              </a:solidFill>
              <a:effectLst/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Licensing to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Automakers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Subscriptions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 for Fleet </a:t>
            </a:r>
            <a:r>
              <a:rPr lang="it-IT" i="0" dirty="0" err="1">
                <a:solidFill>
                  <a:srgbClr val="1D1C1D"/>
                </a:solidFill>
                <a:effectLst/>
                <a:latin typeface="+mn-lt"/>
              </a:rPr>
              <a:t>Operators</a:t>
            </a: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i="0" dirty="0">
                <a:solidFill>
                  <a:srgbClr val="1D1C1D"/>
                </a:solidFill>
                <a:effectLst/>
                <a:latin typeface="+mn-lt"/>
              </a:rPr>
              <a:t>Data Dashboards for Cities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1D1C1D"/>
                </a:solidFill>
                <a:latin typeface="+mn-lt"/>
              </a:rPr>
              <a:t>Licensing to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map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and </a:t>
            </a:r>
            <a:r>
              <a:rPr lang="it-IT" dirty="0" err="1">
                <a:solidFill>
                  <a:srgbClr val="1D1C1D"/>
                </a:solidFill>
                <a:latin typeface="+mn-lt"/>
              </a:rPr>
              <a:t>navigation</a:t>
            </a:r>
            <a:r>
              <a:rPr lang="it-IT" dirty="0">
                <a:solidFill>
                  <a:srgbClr val="1D1C1D"/>
                </a:solidFill>
                <a:latin typeface="+mn-lt"/>
              </a:rPr>
              <a:t> system providers</a:t>
            </a:r>
          </a:p>
          <a:p>
            <a:pPr algn="l"/>
            <a:endParaRPr lang="it-IT" b="1" i="0" dirty="0">
              <a:solidFill>
                <a:srgbClr val="1D1C1D"/>
              </a:solidFill>
              <a:effectLst/>
              <a:latin typeface="+mn-lt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i="1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" flipH="1">
            <a:off x="0" y="159426"/>
            <a:ext cx="1262074" cy="61217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262077" y="282000"/>
            <a:ext cx="67839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3000" dirty="0">
                <a:solidFill>
                  <a:schemeClr val="dk1"/>
                </a:solidFill>
              </a:rPr>
              <a:t>Contact</a:t>
            </a:r>
            <a:endParaRPr sz="800" dirty="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9" name="Google Shape;199;p39"/>
          <p:cNvSpPr txBox="1"/>
          <p:nvPr/>
        </p:nvSpPr>
        <p:spPr>
          <a:xfrm>
            <a:off x="657750" y="1132650"/>
            <a:ext cx="76869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984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Integration Engineer &amp; DevOps – Kenny Mead</a:t>
            </a:r>
          </a:p>
          <a:p>
            <a:pPr marL="2984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Function Development Engineer – Axel </a:t>
            </a:r>
            <a:r>
              <a:rPr lang="en" sz="1800" dirty="0" err="1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Lichtner</a:t>
            </a:r>
            <a:endParaRPr lang="en"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lang="en"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highlight>
                <a:schemeClr val="lt1"/>
              </a:highlight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381</Words>
  <Application>Microsoft Macintosh PowerPoint</Application>
  <PresentationFormat>Presentazione su schermo (16:9)</PresentationFormat>
  <Paragraphs>79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Helvetica Neue Light</vt:lpstr>
      <vt:lpstr>Roboto</vt:lpstr>
      <vt:lpstr>Arial</vt:lpstr>
      <vt:lpstr>Audiowide</vt:lpstr>
      <vt:lpstr>Simple Light</vt:lpstr>
      <vt:lpstr>Simple Light</vt:lpstr>
      <vt:lpstr>Presentazione standard di PowerPoint</vt:lpstr>
      <vt:lpstr>Presentazione standard di PowerPoint</vt:lpstr>
      <vt:lpstr>Initial problem</vt:lpstr>
      <vt:lpstr>Our solution</vt:lpstr>
      <vt:lpstr>Technical implementation</vt:lpstr>
      <vt:lpstr>Team and Structure</vt:lpstr>
      <vt:lpstr>The Market &amp; The Competition</vt:lpstr>
      <vt:lpstr>Business Model * Plan &amp; Funds</vt:lpstr>
      <vt:lpstr>Contact</vt:lpstr>
      <vt:lpstr>Presentazione standard di PowerPoint</vt:lpstr>
      <vt:lpstr>Technical implementation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Axel Lichtner</cp:lastModifiedBy>
  <cp:revision>5</cp:revision>
  <dcterms:modified xsi:type="dcterms:W3CDTF">2025-10-01T20:21:50Z</dcterms:modified>
</cp:coreProperties>
</file>